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6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F8C"/>
    <a:srgbClr val="4D4D4D"/>
    <a:srgbClr val="990000"/>
    <a:srgbClr val="0049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27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toniotamra:Desktop:Pilli&#245;ppe_proovitabel_EESTI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ime:Library:Caches:TemporaryItems:Outlook%20Temp:2013.10.26_L&#196;TI_pp_koolitus%204:Pilli&#245;ppe_proovitabel_EESTI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t-EE"/>
  <c:style val="18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barChart>
        <c:barDir val="bar"/>
        <c:grouping val="stacked"/>
        <c:dLbls/>
        <c:gapWidth val="95"/>
        <c:overlap val="100"/>
        <c:axId val="71206784"/>
        <c:axId val="71208320"/>
      </c:barChart>
      <c:catAx>
        <c:axId val="71206784"/>
        <c:scaling>
          <c:orientation val="minMax"/>
        </c:scaling>
        <c:delete val="1"/>
        <c:axPos val="l"/>
        <c:majorTickMark val="none"/>
        <c:tickLblPos val="none"/>
        <c:crossAx val="71208320"/>
        <c:crosses val="autoZero"/>
        <c:auto val="1"/>
        <c:lblAlgn val="ctr"/>
        <c:lblOffset val="100"/>
      </c:catAx>
      <c:valAx>
        <c:axId val="7120832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712067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200"/>
      </a:pPr>
      <a:endParaRPr lang="et-EE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t-EE"/>
  <c:style val="19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et-EE"/>
              </a:p>
            </c:txPr>
            <c:showVal val="1"/>
          </c:dLbls>
          <c:cat>
            <c:strRef>
              <c:f>Sheet1!$D$13:$D$22</c:f>
              <c:strCache>
                <c:ptCount val="10"/>
                <c:pt idx="0">
                  <c:v>Recorder</c:v>
                </c:pt>
                <c:pt idx="1">
                  <c:v>Reeds</c:v>
                </c:pt>
                <c:pt idx="2">
                  <c:v>Brass</c:v>
                </c:pt>
                <c:pt idx="3">
                  <c:v>Percussion</c:v>
                </c:pt>
                <c:pt idx="4">
                  <c:v>Piano, (inc harpsichord, organ 29)</c:v>
                </c:pt>
                <c:pt idx="5">
                  <c:v>Plucked string instruments (inc zither 102, mandolin)</c:v>
                </c:pt>
                <c:pt idx="6">
                  <c:v>Accordion</c:v>
                </c:pt>
                <c:pt idx="7">
                  <c:v>Folk and electic instruments</c:v>
                </c:pt>
                <c:pt idx="8">
                  <c:v>Singing</c:v>
                </c:pt>
                <c:pt idx="9">
                  <c:v>String instruments 1572 (15,2%)</c:v>
                </c:pt>
              </c:strCache>
            </c:strRef>
          </c:cat>
          <c:val>
            <c:numRef>
              <c:f>Sheet1!$E$13:$E$22</c:f>
              <c:numCache>
                <c:formatCode>General</c:formatCode>
                <c:ptCount val="10"/>
                <c:pt idx="0">
                  <c:v>332</c:v>
                </c:pt>
                <c:pt idx="1">
                  <c:v>1115</c:v>
                </c:pt>
                <c:pt idx="2">
                  <c:v>367</c:v>
                </c:pt>
                <c:pt idx="3">
                  <c:v>342</c:v>
                </c:pt>
                <c:pt idx="4">
                  <c:v>3886</c:v>
                </c:pt>
                <c:pt idx="5">
                  <c:v>1391</c:v>
                </c:pt>
                <c:pt idx="6">
                  <c:v>736</c:v>
                </c:pt>
                <c:pt idx="7">
                  <c:v>266</c:v>
                </c:pt>
                <c:pt idx="8">
                  <c:v>356</c:v>
                </c:pt>
                <c:pt idx="9">
                  <c:v>1572</c:v>
                </c:pt>
              </c:numCache>
            </c:numRef>
          </c:val>
        </c:ser>
        <c:ser>
          <c:idx val="1"/>
          <c:order val="1"/>
          <c:dLbls>
            <c:txPr>
              <a:bodyPr/>
              <a:lstStyle/>
              <a:p>
                <a:pPr>
                  <a:defRPr sz="1600">
                    <a:solidFill>
                      <a:srgbClr val="0000FF"/>
                    </a:solidFill>
                  </a:defRPr>
                </a:pPr>
                <a:endParaRPr lang="et-EE"/>
              </a:p>
            </c:txPr>
            <c:showVal val="1"/>
          </c:dLbls>
          <c:cat>
            <c:strRef>
              <c:f>Sheet1!$D$13:$D$22</c:f>
              <c:strCache>
                <c:ptCount val="10"/>
                <c:pt idx="0">
                  <c:v>Recorder</c:v>
                </c:pt>
                <c:pt idx="1">
                  <c:v>Reeds</c:v>
                </c:pt>
                <c:pt idx="2">
                  <c:v>Brass</c:v>
                </c:pt>
                <c:pt idx="3">
                  <c:v>Percussion</c:v>
                </c:pt>
                <c:pt idx="4">
                  <c:v>Piano, (inc harpsichord, organ 29)</c:v>
                </c:pt>
                <c:pt idx="5">
                  <c:v>Plucked string instruments (inc zither 102, mandolin)</c:v>
                </c:pt>
                <c:pt idx="6">
                  <c:v>Accordion</c:v>
                </c:pt>
                <c:pt idx="7">
                  <c:v>Folk and electic instruments</c:v>
                </c:pt>
                <c:pt idx="8">
                  <c:v>Singing</c:v>
                </c:pt>
                <c:pt idx="9">
                  <c:v>String instruments 1572 (15,2%)</c:v>
                </c:pt>
              </c:strCache>
            </c:strRef>
          </c:cat>
          <c:val>
            <c:numRef>
              <c:f>Sheet1!$F$13:$F$22</c:f>
              <c:numCache>
                <c:formatCode>0.0%</c:formatCode>
                <c:ptCount val="10"/>
                <c:pt idx="0">
                  <c:v>3.2037054906880198E-2</c:v>
                </c:pt>
                <c:pt idx="1">
                  <c:v>0.10759432596738402</c:v>
                </c:pt>
                <c:pt idx="2">
                  <c:v>3.5414455273569408E-2</c:v>
                </c:pt>
                <c:pt idx="3">
                  <c:v>3.3002026440220003E-2</c:v>
                </c:pt>
                <c:pt idx="4">
                  <c:v>0.37498793785583312</c:v>
                </c:pt>
                <c:pt idx="5">
                  <c:v>0.13422754028756101</c:v>
                </c:pt>
                <c:pt idx="6">
                  <c:v>7.1021904853806814E-2</c:v>
                </c:pt>
                <c:pt idx="7">
                  <c:v>2.5668242786837804E-2</c:v>
                </c:pt>
                <c:pt idx="8">
                  <c:v>3.4352986586895701E-2</c:v>
                </c:pt>
                <c:pt idx="9">
                  <c:v>0.151693525041011</c:v>
                </c:pt>
              </c:numCache>
            </c:numRef>
          </c:val>
        </c:ser>
        <c:dLbls>
          <c:showVal val="1"/>
        </c:dLbls>
        <c:overlap val="-25"/>
        <c:axId val="73779072"/>
        <c:axId val="73780608"/>
      </c:barChart>
      <c:catAx>
        <c:axId val="7377907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/>
            </a:pPr>
            <a:endParaRPr lang="et-EE"/>
          </a:p>
        </c:txPr>
        <c:crossAx val="73780608"/>
        <c:crosses val="autoZero"/>
        <c:auto val="1"/>
        <c:lblAlgn val="ctr"/>
        <c:lblOffset val="100"/>
      </c:catAx>
      <c:valAx>
        <c:axId val="7378060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3779072"/>
        <c:crosses val="autoZero"/>
        <c:crossBetween val="between"/>
      </c:valAx>
    </c:plotArea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5CF40F-479E-4F98-8FA5-F9669A8AAC87}" type="slidenum">
              <a:rPr lang="et-EE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noProof="0" smtClean="0"/>
              <a:t>Click to edit Master text styles</a:t>
            </a:r>
          </a:p>
          <a:p>
            <a:pPr lvl="1"/>
            <a:r>
              <a:rPr lang="et-EE" noProof="0" smtClean="0"/>
              <a:t>Second level</a:t>
            </a:r>
          </a:p>
          <a:p>
            <a:pPr lvl="2"/>
            <a:r>
              <a:rPr lang="et-EE" noProof="0" smtClean="0"/>
              <a:t>Third level</a:t>
            </a:r>
          </a:p>
          <a:p>
            <a:pPr lvl="3"/>
            <a:r>
              <a:rPr lang="et-EE" noProof="0" smtClean="0"/>
              <a:t>Fourth level</a:t>
            </a:r>
          </a:p>
          <a:p>
            <a:pPr lvl="4"/>
            <a:r>
              <a:rPr lang="et-EE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C46D15-B3AA-4CC8-998E-D43965BB988E}" type="slidenum">
              <a:rPr lang="et-EE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5A3A4-0430-4951-8036-4E3D6B3AED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A973F-2B35-4978-B45C-D3244A9943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5B930-1D0A-4F03-8CF0-65543FC4E9F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6DBC9-3112-4907-8CBC-116548C4AB5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38B56-3891-4D13-A045-B060CA09E1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1B62B-4FE0-4515-91C7-A50B09E595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E3970-2B9D-4D62-817F-B6A6CEC2C7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61726-CBE0-4D83-890D-74C8E3E5C6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FCCEC-410A-425A-97CF-495186DD02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CB5A8-7A9B-4286-8C57-D5EC4556AC7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E12ED-71EC-49F6-B1EA-8447C76DC0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ut_pp_uus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03F8C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03F8C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03F8C"/>
                </a:solidFill>
              </a:defRPr>
            </a:lvl1pPr>
          </a:lstStyle>
          <a:p>
            <a:fld id="{BB9D5B37-87DC-4DA3-AEC8-A49D6EB5B16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D4D4D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XRp72S6r9hshttps://www.youtube.com/watch?v=XRp72S6r9h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 bwMode="auto">
          <a:xfrm>
            <a:off x="827088" y="220503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t-EE" sz="4400" kern="0" dirty="0">
                <a:solidFill>
                  <a:srgbClr val="203F8C"/>
                </a:solidFill>
                <a:latin typeface="+mj-lt"/>
                <a:ea typeface="+mj-ea"/>
                <a:cs typeface="+mj-cs"/>
              </a:rPr>
              <a:t>Music education in Estonia</a:t>
            </a:r>
          </a:p>
        </p:txBody>
      </p:sp>
      <p:sp>
        <p:nvSpPr>
          <p:cNvPr id="9" name="Subtitle 6"/>
          <p:cNvSpPr txBox="1">
            <a:spLocks/>
          </p:cNvSpPr>
          <p:nvPr/>
        </p:nvSpPr>
        <p:spPr bwMode="auto">
          <a:xfrm>
            <a:off x="1357313" y="357187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t-EE" sz="3200" kern="0" dirty="0">
                <a:solidFill>
                  <a:srgbClr val="4D4D4D"/>
                </a:solidFill>
                <a:latin typeface="+mn-lt"/>
                <a:ea typeface="+mn-ea"/>
              </a:rPr>
              <a:t>Harry Illak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t-EE" kern="0" dirty="0">
                <a:solidFill>
                  <a:srgbClr val="4D4D4D"/>
                </a:solidFill>
                <a:latin typeface="+mn-lt"/>
                <a:ea typeface="+mn-ea"/>
              </a:rPr>
              <a:t>Director of Academic Affairs in Univeristy of Tartu Viljandi Culture Acadmey</a:t>
            </a:r>
          </a:p>
        </p:txBody>
      </p:sp>
      <p:pic>
        <p:nvPicPr>
          <p:cNvPr id="2" name="Picture 1" descr="2014-04-01 01.47.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38" y="4941168"/>
            <a:ext cx="2874817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Song Celebration</a:t>
            </a:r>
            <a:br>
              <a:rPr lang="en-US" smtClean="0"/>
            </a:br>
            <a:endParaRPr lang="en-US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659 choiers</a:t>
            </a:r>
          </a:p>
          <a:p>
            <a:r>
              <a:rPr lang="en-US" smtClean="0"/>
              <a:t>21 225 singers</a:t>
            </a:r>
          </a:p>
          <a:p>
            <a:r>
              <a:rPr lang="en-US" smtClean="0"/>
              <a:t>91 orchestras</a:t>
            </a:r>
          </a:p>
          <a:p>
            <a:r>
              <a:rPr lang="en-US" smtClean="0"/>
              <a:t>2 500 musician</a:t>
            </a: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557338"/>
            <a:ext cx="4140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108450"/>
            <a:ext cx="412591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Song Celebration</a:t>
            </a:r>
            <a:r>
              <a:rPr lang="en-US" smtClean="0"/>
              <a:t> 2014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Content Placeholder 1"/>
          <p:cNvPicPr>
            <a:picLocks noChangeAspect="1"/>
          </p:cNvPicPr>
          <p:nvPr/>
        </p:nvPicPr>
        <p:blipFill>
          <a:blip r:embed="rId3" cstate="print"/>
          <a:srcRect t="14706" b="14706"/>
          <a:stretch>
            <a:fillRect/>
          </a:stretch>
        </p:blipFill>
        <p:spPr bwMode="auto">
          <a:xfrm>
            <a:off x="539750" y="1700213"/>
            <a:ext cx="8301038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0" smtClean="0"/>
              <a:t>Secondary schools</a:t>
            </a:r>
          </a:p>
        </p:txBody>
      </p:sp>
      <p:sp>
        <p:nvSpPr>
          <p:cNvPr id="1638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z="2800" smtClean="0"/>
              <a:t>Music lessons are mandatory from 1st to 12th grade</a:t>
            </a:r>
          </a:p>
          <a:p>
            <a:pPr eaLnBrk="1" hangingPunct="1"/>
            <a:r>
              <a:rPr lang="et-EE" sz="2800" smtClean="0"/>
              <a:t>Until 5th grade there are 2 lessons per week, after 1 lesson per week</a:t>
            </a:r>
          </a:p>
          <a:p>
            <a:pPr eaLnBrk="1" hangingPunct="1"/>
            <a:r>
              <a:rPr lang="et-EE" sz="2800" smtClean="0"/>
              <a:t>Theoretical kinowledge + practical music making (singing, instrument playing, composing)</a:t>
            </a:r>
          </a:p>
          <a:p>
            <a:pPr eaLnBrk="1" hangingPunct="1"/>
            <a:r>
              <a:rPr lang="et-EE" sz="2800" smtClean="0"/>
              <a:t>Instrument taught are recorder, guitar, 6-string zither (group studies)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Music schools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90 music schools, 13 000 students age 7-18</a:t>
            </a:r>
          </a:p>
          <a:p>
            <a:r>
              <a:rPr lang="en-US" smtClean="0"/>
              <a:t>Funded by local government, parents pay little fee</a:t>
            </a:r>
          </a:p>
          <a:p>
            <a:r>
              <a:rPr lang="en-US" smtClean="0"/>
              <a:t>Two aims – raise professional musicians and to give music education of general interest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Music schools 2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Lessons take place in the afternoon or evening time</a:t>
            </a:r>
          </a:p>
          <a:p>
            <a:r>
              <a:rPr lang="en-US" smtClean="0"/>
              <a:t>Usual workload for a week is approximately 5-9 hours per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7933" y="242355"/>
          <a:ext cx="8229600" cy="648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Vocational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 schools: Tallinn Music High School, Georg Ots</a:t>
            </a:r>
            <a:r>
              <a:rPr lang="en-US" altLang="en-US" smtClean="0"/>
              <a:t>’</a:t>
            </a:r>
            <a:r>
              <a:rPr lang="en-US" smtClean="0"/>
              <a:t> Tallinn Music School and Heino Elleri nimeline Tartu Music school</a:t>
            </a:r>
          </a:p>
          <a:p>
            <a:r>
              <a:rPr lang="en-US" smtClean="0"/>
              <a:t>High schools, which give general education and professional music education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Higher education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 universities – Estonian Academy of Music and Theatre, Tallinn University, University of Tartu Viljandi Culture Academy</a:t>
            </a:r>
          </a:p>
          <a:p>
            <a:r>
              <a:rPr lang="en-US" smtClean="0"/>
              <a:t>Main centre is EAMT, which provides curricula in all three levels</a:t>
            </a:r>
          </a:p>
          <a:p>
            <a:r>
              <a:rPr lang="en-US" smtClean="0"/>
              <a:t>Tallinn University provides only music teacher training in bachelor and master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85800" y="846138"/>
            <a:ext cx="7772400" cy="1143000"/>
          </a:xfrm>
        </p:spPr>
        <p:txBody>
          <a:bodyPr/>
          <a:lstStyle/>
          <a:p>
            <a:r>
              <a:rPr lang="en-US" smtClean="0"/>
              <a:t>University of Tartu Viljandi Culture 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82850"/>
            <a:ext cx="7772400" cy="4114800"/>
          </a:xfrm>
        </p:spPr>
        <p:txBody>
          <a:bodyPr/>
          <a:lstStyle/>
          <a:p>
            <a:r>
              <a:rPr lang="en-US" smtClean="0"/>
              <a:t>In the Academy – 700 students</a:t>
            </a:r>
          </a:p>
          <a:p>
            <a:r>
              <a:rPr lang="en-US" smtClean="0"/>
              <a:t> 4 departments</a:t>
            </a:r>
          </a:p>
          <a:p>
            <a:r>
              <a:rPr lang="en-US" smtClean="0"/>
              <a:t>In the music department – 194 students</a:t>
            </a:r>
          </a:p>
          <a:p>
            <a:pPr>
              <a:buFontTx/>
              <a:buNone/>
            </a:pPr>
            <a:r>
              <a:rPr lang="en-US" smtClean="0"/>
              <a:t>You will hear more about music department during next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85800" y="846138"/>
            <a:ext cx="7772400" cy="1143000"/>
          </a:xfrm>
        </p:spPr>
        <p:txBody>
          <a:bodyPr/>
          <a:lstStyle/>
          <a:p>
            <a:r>
              <a:rPr lang="en-US" smtClean="0"/>
              <a:t>Outcomes of educational system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2 opera theatres</a:t>
            </a:r>
          </a:p>
          <a:p>
            <a:r>
              <a:rPr lang="en-US" sz="2800" smtClean="0"/>
              <a:t>Nationally funded symphony orchestra</a:t>
            </a:r>
          </a:p>
          <a:p>
            <a:r>
              <a:rPr lang="en-US" sz="2800" smtClean="0"/>
              <a:t>Nationally funded professional male choir</a:t>
            </a:r>
          </a:p>
          <a:p>
            <a:r>
              <a:rPr lang="en-US" sz="2800" smtClean="0"/>
              <a:t>Estonian Philharmonic Chamber Choir</a:t>
            </a:r>
          </a:p>
          <a:p>
            <a:r>
              <a:rPr lang="en-US" sz="2800" smtClean="0"/>
              <a:t>2 professional military wind bands</a:t>
            </a:r>
          </a:p>
          <a:p>
            <a:r>
              <a:rPr lang="en-US" sz="2800" smtClean="0"/>
              <a:t>Composers and musicologists</a:t>
            </a:r>
          </a:p>
          <a:p>
            <a:r>
              <a:rPr lang="en-US" sz="2800" smtClean="0"/>
              <a:t>Lot of smaller musical collectives (to the internationally renowned popular music ensembles)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FF"/>
      </a:accent5>
      <a:accent6>
        <a:srgbClr val="2D2DB9"/>
      </a:accent6>
      <a:hlink>
        <a:srgbClr val="003399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4C7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00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0">
    <a:dk1>
      <a:srgbClr val="000000"/>
    </a:dk1>
    <a:lt1>
      <a:srgbClr val="FFFFFF"/>
    </a:lt1>
    <a:dk2>
      <a:srgbClr val="000000"/>
    </a:dk2>
    <a:lt2>
      <a:srgbClr val="808080"/>
    </a:lt2>
    <a:accent1>
      <a:srgbClr val="0099FF"/>
    </a:accent1>
    <a:accent2>
      <a:srgbClr val="3333CC"/>
    </a:accent2>
    <a:accent3>
      <a:srgbClr val="FFFFFF"/>
    </a:accent3>
    <a:accent4>
      <a:srgbClr val="000000"/>
    </a:accent4>
    <a:accent5>
      <a:srgbClr val="AACAFF"/>
    </a:accent5>
    <a:accent6>
      <a:srgbClr val="2D2DB9"/>
    </a:accent6>
    <a:hlink>
      <a:srgbClr val="003399"/>
    </a:hlink>
    <a:folHlink>
      <a:srgbClr val="B2B2B2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0">
    <a:dk1>
      <a:srgbClr val="000000"/>
    </a:dk1>
    <a:lt1>
      <a:srgbClr val="FFFFFF"/>
    </a:lt1>
    <a:dk2>
      <a:srgbClr val="000000"/>
    </a:dk2>
    <a:lt2>
      <a:srgbClr val="808080"/>
    </a:lt2>
    <a:accent1>
      <a:srgbClr val="0099FF"/>
    </a:accent1>
    <a:accent2>
      <a:srgbClr val="3333CC"/>
    </a:accent2>
    <a:accent3>
      <a:srgbClr val="FFFFFF"/>
    </a:accent3>
    <a:accent4>
      <a:srgbClr val="000000"/>
    </a:accent4>
    <a:accent5>
      <a:srgbClr val="AACAFF"/>
    </a:accent5>
    <a:accent6>
      <a:srgbClr val="2D2DB9"/>
    </a:accent6>
    <a:hlink>
      <a:srgbClr val="003399"/>
    </a:hlink>
    <a:folHlink>
      <a:srgbClr val="B2B2B2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295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Times New Roman</vt:lpstr>
      <vt:lpstr>MS PGothic</vt:lpstr>
      <vt:lpstr>Arial</vt:lpstr>
      <vt:lpstr>Default Design</vt:lpstr>
      <vt:lpstr>Slide 1</vt:lpstr>
      <vt:lpstr>Secondary schools</vt:lpstr>
      <vt:lpstr>Music schools</vt:lpstr>
      <vt:lpstr>Music schools 2</vt:lpstr>
      <vt:lpstr>Slide 5</vt:lpstr>
      <vt:lpstr>Vocational schools</vt:lpstr>
      <vt:lpstr>Higher education</vt:lpstr>
      <vt:lpstr>University of Tartu Viljandi Culture Academy</vt:lpstr>
      <vt:lpstr>Outcomes of educational system</vt:lpstr>
      <vt:lpstr> Song Celebration </vt:lpstr>
      <vt:lpstr>Song Celebration 2014</vt:lpstr>
    </vt:vector>
  </TitlesOfParts>
  <Company>TÜ multimeediakeskus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Pealkiri</dc:title>
  <dc:creator>Peeter</dc:creator>
  <cp:lastModifiedBy>Hanneleen</cp:lastModifiedBy>
  <cp:revision>28</cp:revision>
  <dcterms:created xsi:type="dcterms:W3CDTF">2003-06-18T12:09:05Z</dcterms:created>
  <dcterms:modified xsi:type="dcterms:W3CDTF">2014-11-10T14:53:00Z</dcterms:modified>
</cp:coreProperties>
</file>